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604" r:id="rId3"/>
    <p:sldId id="716" r:id="rId4"/>
    <p:sldId id="710" r:id="rId5"/>
    <p:sldId id="717" r:id="rId6"/>
    <p:sldId id="718" r:id="rId7"/>
    <p:sldId id="720" r:id="rId8"/>
    <p:sldId id="712" r:id="rId9"/>
    <p:sldId id="713" r:id="rId10"/>
    <p:sldId id="719" r:id="rId11"/>
    <p:sldId id="714" r:id="rId12"/>
    <p:sldId id="71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1289-5BCD-5E7D-4736-58242313D3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3AE9DE-B40A-E1F3-F96D-8D09208FFA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7D7CF-940A-7BE3-8B24-AEBE1088F445}"/>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5" name="Footer Placeholder 4">
            <a:extLst>
              <a:ext uri="{FF2B5EF4-FFF2-40B4-BE49-F238E27FC236}">
                <a16:creationId xmlns:a16="http://schemas.microsoft.com/office/drawing/2014/main" id="{0C5CD226-E497-BC56-D927-3D402E331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A1D80-14D1-59C0-4172-7C27DA03C8D7}"/>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2343347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BD01-30D5-FEA7-1D4D-8B8B9E12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85640C-62A9-8869-AC50-4B8E0A6DE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9DA67-86C1-6398-35A2-479CE0A850C1}"/>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5" name="Footer Placeholder 4">
            <a:extLst>
              <a:ext uri="{FF2B5EF4-FFF2-40B4-BE49-F238E27FC236}">
                <a16:creationId xmlns:a16="http://schemas.microsoft.com/office/drawing/2014/main" id="{93B3C0FD-FA1D-3A9F-B081-4F300A02F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62110-9FBB-F4FF-3B3D-D517991B24DD}"/>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32096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15896E-91EE-E3F1-0D80-F2DCC467AA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8DB910-90EC-D0EC-B0F0-0D843AE8C0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56E37-A39E-A83C-FE78-F283B9165484}"/>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5" name="Footer Placeholder 4">
            <a:extLst>
              <a:ext uri="{FF2B5EF4-FFF2-40B4-BE49-F238E27FC236}">
                <a16:creationId xmlns:a16="http://schemas.microsoft.com/office/drawing/2014/main" id="{B1D9DC35-10D6-51E4-E884-166D71E99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8EE20-879F-84EE-E382-143EA58114B8}"/>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1988604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1" y="1"/>
            <a:ext cx="12192001" cy="6857999"/>
          </a:xfrm>
          <a:prstGeom prst="rect">
            <a:avLst/>
          </a:prstGeom>
          <a:solidFill>
            <a:schemeClr val="tx2">
              <a:alpha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8398411" y="596121"/>
            <a:ext cx="3169920" cy="82856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623668" y="2987789"/>
            <a:ext cx="10944664" cy="725499"/>
          </a:xfrm>
          <a:prstGeom prst="rect">
            <a:avLst/>
          </a:prstGeom>
        </p:spPr>
        <p:txBody>
          <a:bodyPr vert="horz" lIns="91440" tIns="45720" rIns="91440" bIns="45720" rtlCol="0" anchor="ctr">
            <a:normAutofit/>
          </a:bodyPr>
          <a:lstStyle>
            <a:lvl1pPr>
              <a:defRPr sz="55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623666" y="3713288"/>
            <a:ext cx="10958737" cy="488941"/>
          </a:xfrm>
          <a:prstGeom prst="rect">
            <a:avLst/>
          </a:prstGeom>
        </p:spPr>
        <p:txBody>
          <a:bodyPr>
            <a:normAutofit/>
          </a:bodyPr>
          <a:lstStyle>
            <a:lvl1pPr marL="0" indent="0">
              <a:buNone/>
              <a:defRPr sz="3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4193852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11893" y="1854201"/>
            <a:ext cx="10780553" cy="4103431"/>
          </a:xfrm>
          <a:prstGeom prst="rect">
            <a:avLst/>
          </a:prstGeom>
        </p:spPr>
        <p:txBody>
          <a:bodyPr>
            <a:noAutofit/>
          </a:bodyPr>
          <a:lstStyle>
            <a:lvl1pPr marL="306910" indent="-306910">
              <a:spcBef>
                <a:spcPts val="1000"/>
              </a:spcBef>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1981" indent="-304792">
              <a:buClr>
                <a:srgbClr val="092C74"/>
              </a:buClr>
              <a:buFont typeface="Courier New" panose="02070309020205020404" pitchFamily="49" charset="0"/>
              <a:buChar char="o"/>
              <a:defRPr sz="2133"/>
            </a:lvl2pPr>
            <a:lvl3pPr marL="1219170" indent="-304792">
              <a:buClr>
                <a:srgbClr val="092C74"/>
              </a:buClr>
              <a:defRPr sz="2133"/>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dirty="0">
              <a:solidFill>
                <a:schemeClr val="tx1"/>
              </a:solidFill>
              <a:latin typeface="+mj-lt"/>
            </a:endParaRPr>
          </a:p>
        </p:txBody>
      </p:sp>
    </p:spTree>
    <p:extLst>
      <p:ext uri="{BB962C8B-B14F-4D97-AF65-F5344CB8AC3E}">
        <p14:creationId xmlns:p14="http://schemas.microsoft.com/office/powerpoint/2010/main" val="2623952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707135" y="142826"/>
            <a:ext cx="10785311" cy="1143389"/>
          </a:xfrm>
          <a:prstGeom prst="rect">
            <a:avLst/>
          </a:prstGeom>
        </p:spPr>
        <p:txBody>
          <a:bodyPr anchor="b"/>
          <a:lstStyle>
            <a:lvl1pPr>
              <a:defRPr sz="4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707136" y="1853185"/>
            <a:ext cx="10795496" cy="2031999"/>
          </a:xfrm>
          <a:prstGeom prst="rect">
            <a:avLst/>
          </a:prstGeom>
          <a:ln w="6350">
            <a:noFill/>
          </a:ln>
        </p:spPr>
        <p:txBody>
          <a:bodyPr>
            <a:noAutofit/>
          </a:bodyPr>
          <a:lstStyle>
            <a:lvl1pPr marL="309026" indent="-309026" algn="l">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indent="-306910">
              <a:buClr>
                <a:srgbClr val="092C74"/>
              </a:buClr>
              <a:buFont typeface="Courier New" panose="02070309020205020404" pitchFamily="49" charset="0"/>
              <a:buChar char="o"/>
              <a:defRPr sz="2133"/>
            </a:lvl2pPr>
            <a:lvl3pPr marL="1219170" indent="-304792">
              <a:buClr>
                <a:srgbClr val="092C74"/>
              </a:buClr>
              <a:defRPr sz="2133"/>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707135" y="4078462"/>
            <a:ext cx="10785311" cy="2031999"/>
          </a:xfrm>
          <a:prstGeom prst="rect">
            <a:avLst/>
          </a:prstGeom>
          <a:ln w="6350">
            <a:noFill/>
          </a:ln>
        </p:spPr>
        <p:txBody>
          <a:bodyPr>
            <a:noAutofit/>
          </a:bodyPr>
          <a:lstStyle>
            <a:lvl1pPr marL="309026" indent="-309026" algn="l">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marR="0" indent="-306910" algn="l" defTabSz="914377" rtl="0" eaLnBrk="1" fontAlgn="auto" latinLnBrk="0" hangingPunct="1">
              <a:lnSpc>
                <a:spcPct val="90000"/>
              </a:lnSpc>
              <a:spcBef>
                <a:spcPts val="500"/>
              </a:spcBef>
              <a:spcAft>
                <a:spcPts val="0"/>
              </a:spcAft>
              <a:buClr>
                <a:srgbClr val="092C74"/>
              </a:buClr>
              <a:buSzTx/>
              <a:buFont typeface="Courier New" panose="02070309020205020404" pitchFamily="49" charset="0"/>
              <a:buChar char="o"/>
              <a:tabLst/>
              <a:defRPr sz="2133"/>
            </a:lvl2pPr>
            <a:lvl3pPr marL="1219170" indent="-304792">
              <a:buClr>
                <a:srgbClr val="092C74"/>
              </a:buClr>
              <a:buFont typeface="Arial" panose="020B0604020202020204" pitchFamily="34" charset="0"/>
              <a:buChar char="•"/>
              <a:defRPr sz="2133"/>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333" b="1" i="0" u="none" strike="noStrike" kern="1200" cap="none" spc="0" normalizeH="0" baseline="0" noProof="0">
                <a:ln>
                  <a:noFill/>
                </a:ln>
                <a:solidFill>
                  <a:schemeClr val="tx1"/>
                </a:solidFill>
                <a:effectLst/>
                <a:uLnTx/>
                <a:uFillTx/>
                <a:latin typeface="Tahoma"/>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333"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567920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711893" y="142826"/>
            <a:ext cx="10870507" cy="1143389"/>
          </a:xfrm>
          <a:prstGeom prst="rect">
            <a:avLst/>
          </a:prstGeom>
        </p:spPr>
        <p:txBody>
          <a:bodyPr anchor="b"/>
          <a:lstStyle>
            <a:lvl1pPr>
              <a:defRPr sz="4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707137" y="1853184"/>
            <a:ext cx="4762500" cy="4179029"/>
          </a:xfrm>
          <a:prstGeom prst="rect">
            <a:avLst/>
          </a:prstGeom>
        </p:spPr>
        <p:txBody>
          <a:bodyPr>
            <a:noAutofit/>
          </a:bodyPr>
          <a:lstStyle>
            <a:lvl1pPr marL="344479" indent="-344479">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rgbClr val="092C74"/>
              </a:buClr>
              <a:buFont typeface="Courier New" panose="02070309020205020404" pitchFamily="49" charset="0"/>
              <a:buChar char="o"/>
              <a:defRPr sz="2133"/>
            </a:lvl2pPr>
            <a:lvl3pPr marL="1219170" indent="-304792">
              <a:buClr>
                <a:srgbClr val="092C74"/>
              </a:buClr>
              <a:defRPr sz="2133"/>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6096000" y="1853184"/>
            <a:ext cx="5486400" cy="4233291"/>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9680005" y="6089182"/>
            <a:ext cx="1902395" cy="266740"/>
          </a:xfrm>
          <a:prstGeom prst="rect">
            <a:avLst/>
          </a:prstGeom>
        </p:spPr>
        <p:txBody>
          <a:bodyPr anchor="ctr"/>
          <a:lstStyle>
            <a:lvl1pPr algn="r">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091070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711893" y="142826"/>
            <a:ext cx="10870507" cy="1143389"/>
          </a:xfrm>
          <a:prstGeom prst="rect">
            <a:avLst/>
          </a:prstGeom>
        </p:spPr>
        <p:txBody>
          <a:bodyPr anchor="b"/>
          <a:lstStyle>
            <a:lvl1pPr>
              <a:defRPr sz="4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696949" y="1853184"/>
            <a:ext cx="5228831" cy="4233291"/>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4023384" y="6113427"/>
            <a:ext cx="1902395" cy="266740"/>
          </a:xfrm>
          <a:prstGeom prst="rect">
            <a:avLst/>
          </a:prstGeom>
        </p:spPr>
        <p:txBody>
          <a:bodyPr anchor="ctr"/>
          <a:lstStyle>
            <a:lvl1pPr algn="r">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6353569" y="1853184"/>
            <a:ext cx="5228831" cy="4233291"/>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9680005" y="6089182"/>
            <a:ext cx="1902395" cy="266740"/>
          </a:xfrm>
          <a:prstGeom prst="rect">
            <a:avLst/>
          </a:prstGeom>
        </p:spPr>
        <p:txBody>
          <a:bodyPr anchor="ctr"/>
          <a:lstStyle>
            <a:lvl1pPr algn="r">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492853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707136" y="142825"/>
            <a:ext cx="10885451" cy="1144673"/>
          </a:xfrm>
          <a:prstGeom prst="rect">
            <a:avLst/>
          </a:prstGeom>
        </p:spPr>
        <p:txBody>
          <a:bodyPr anchor="b"/>
          <a:lstStyle>
            <a:lvl1pPr>
              <a:defRPr sz="4000" b="1" i="0" u="none">
                <a:solidFill>
                  <a:srgbClr val="092C74"/>
                </a:solidFill>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4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6819901" y="1696332"/>
            <a:ext cx="4762500" cy="4233289"/>
          </a:xfrm>
          <a:prstGeom prst="rect">
            <a:avLst/>
          </a:prstGeom>
        </p:spPr>
        <p:txBody>
          <a:bodyPr>
            <a:noAutofit/>
          </a:bodyPr>
          <a:lstStyle>
            <a:lvl1pPr marL="344479" indent="-344479">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rgbClr val="092C74"/>
              </a:buClr>
              <a:buFont typeface="Courier New" panose="02070309020205020404" pitchFamily="49" charset="0"/>
              <a:buChar char="o"/>
              <a:defRPr sz="2133"/>
            </a:lvl2pPr>
            <a:lvl3pPr marL="1219170" indent="-304792">
              <a:buClr>
                <a:srgbClr val="092C74"/>
              </a:buClr>
              <a:defRPr sz="2133"/>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609600" y="1696332"/>
            <a:ext cx="5486400" cy="4233291"/>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9680005" y="6089182"/>
            <a:ext cx="1902395" cy="266740"/>
          </a:xfrm>
          <a:prstGeom prst="rect">
            <a:avLst/>
          </a:prstGeom>
        </p:spPr>
        <p:txBody>
          <a:bodyPr anchor="ctr"/>
          <a:lstStyle>
            <a:lvl1pPr algn="r">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333" b="1" i="0" u="none" strike="noStrike" kern="1200" cap="none" spc="0" normalizeH="0" baseline="0" noProof="0">
                <a:ln>
                  <a:noFill/>
                </a:ln>
                <a:solidFill>
                  <a:schemeClr val="tx1"/>
                </a:solidFill>
                <a:effectLst/>
                <a:uLnTx/>
                <a:uFillTx/>
                <a:latin typeface="Tahoma"/>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333"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081089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5809672" y="142826"/>
            <a:ext cx="5682773" cy="1143389"/>
          </a:xfrm>
          <a:prstGeom prst="rect">
            <a:avLst/>
          </a:prstGeom>
        </p:spPr>
        <p:txBody>
          <a:bodyPr anchor="b"/>
          <a:lstStyle>
            <a:lvl1pPr>
              <a:defRPr sz="4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5913120" y="1286872"/>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5809674" y="1790701"/>
            <a:ext cx="5772727" cy="3990668"/>
          </a:xfrm>
          <a:prstGeom prst="rect">
            <a:avLst/>
          </a:prstGeom>
        </p:spPr>
        <p:txBody>
          <a:bodyPr>
            <a:noAutofit/>
          </a:bodyPr>
          <a:lstStyle>
            <a:lvl1pPr marL="304792" indent="-304792">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6214" indent="-309026">
              <a:buClr>
                <a:srgbClr val="092C74"/>
              </a:buClr>
              <a:buFont typeface="Courier New" panose="02070309020205020404" pitchFamily="49" charset="0"/>
              <a:buChar char="o"/>
              <a:defRPr sz="2133"/>
            </a:lvl2pPr>
            <a:lvl3pPr marL="1219170" indent="-304792">
              <a:buClr>
                <a:srgbClr val="092C74"/>
              </a:buClr>
              <a:defRPr sz="2133"/>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1" y="607408"/>
            <a:ext cx="5132388" cy="517396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5781369"/>
            <a:ext cx="1902395" cy="266740"/>
          </a:xfrm>
          <a:prstGeom prst="rect">
            <a:avLst/>
          </a:prstGeom>
        </p:spPr>
        <p:txBody>
          <a:bodyPr anchor="ctr"/>
          <a:lstStyle>
            <a:lvl1pPr algn="l">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99878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7407565" y="434109"/>
            <a:ext cx="4174836" cy="1590243"/>
          </a:xfrm>
          <a:prstGeom prst="rect">
            <a:avLst/>
          </a:prstGeom>
        </p:spPr>
        <p:txBody>
          <a:bodyPr anchor="b"/>
          <a:lstStyle>
            <a:lvl1pPr>
              <a:defRPr sz="4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7498080" y="2024352"/>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7407565" y="2447636"/>
            <a:ext cx="4174836" cy="3558640"/>
          </a:xfrm>
          <a:prstGeom prst="rect">
            <a:avLst/>
          </a:prstGeom>
        </p:spPr>
        <p:txBody>
          <a:bodyPr>
            <a:noAutofit/>
          </a:bodyPr>
          <a:lstStyle>
            <a:lvl1pPr marL="304792" indent="-304792">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6214" indent="-309026">
              <a:buClr>
                <a:srgbClr val="092C74"/>
              </a:buClr>
              <a:buFont typeface="Courier New" panose="02070309020205020404" pitchFamily="49" charset="0"/>
              <a:buChar char="o"/>
              <a:defRPr sz="2133"/>
            </a:lvl2pPr>
            <a:lvl3pPr marL="1219170" indent="-304792">
              <a:buClr>
                <a:srgbClr val="092C74"/>
              </a:buClr>
              <a:defRPr sz="2133"/>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6765651" cy="68580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6768827" y="6480226"/>
            <a:ext cx="1902395" cy="266740"/>
          </a:xfrm>
          <a:prstGeom prst="rect">
            <a:avLst/>
          </a:prstGeom>
        </p:spPr>
        <p:txBody>
          <a:bodyPr anchor="ctr"/>
          <a:lstStyle>
            <a:lvl1pPr algn="l">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dirty="0">
              <a:solidFill>
                <a:schemeClr val="tx1"/>
              </a:solidFill>
              <a:latin typeface="+mj-lt"/>
            </a:endParaRPr>
          </a:p>
        </p:txBody>
      </p:sp>
    </p:spTree>
    <p:extLst>
      <p:ext uri="{BB962C8B-B14F-4D97-AF65-F5344CB8AC3E}">
        <p14:creationId xmlns:p14="http://schemas.microsoft.com/office/powerpoint/2010/main" val="1154099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789A-D490-3367-E4DE-69F7B96D90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341677-CA70-A61E-061A-BA9338C651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BB2B19-0AA2-4E40-9EEE-2B0DD7C50783}"/>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5" name="Footer Placeholder 4">
            <a:extLst>
              <a:ext uri="{FF2B5EF4-FFF2-40B4-BE49-F238E27FC236}">
                <a16:creationId xmlns:a16="http://schemas.microsoft.com/office/drawing/2014/main" id="{1B03CDE1-EE24-BF0E-2069-CA52F5DE2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93630-472A-59D6-D609-9929CBD1BA2F}"/>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26176089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27053" y="437871"/>
            <a:ext cx="4174836" cy="1590243"/>
          </a:xfrm>
          <a:prstGeom prst="rect">
            <a:avLst/>
          </a:prstGeom>
        </p:spPr>
        <p:txBody>
          <a:bodyPr anchor="b"/>
          <a:lstStyle>
            <a:lvl1pPr>
              <a:defRPr sz="4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617568" y="2028113"/>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27053" y="2451397"/>
            <a:ext cx="4174836" cy="3558640"/>
          </a:xfrm>
          <a:prstGeom prst="rect">
            <a:avLst/>
          </a:prstGeom>
        </p:spPr>
        <p:txBody>
          <a:bodyPr>
            <a:noAutofit/>
          </a:bodyPr>
          <a:lstStyle>
            <a:lvl1pPr marL="304792" indent="-304792">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6214" indent="-309026">
              <a:buClr>
                <a:srgbClr val="092C74"/>
              </a:buClr>
              <a:buFont typeface="Courier New" panose="02070309020205020404" pitchFamily="49" charset="0"/>
              <a:buChar char="o"/>
              <a:defRPr sz="2133"/>
            </a:lvl2pPr>
            <a:lvl3pPr marL="1219170" indent="-304792">
              <a:buClr>
                <a:srgbClr val="092C74"/>
              </a:buClr>
              <a:defRPr sz="2133"/>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5426349" y="0"/>
            <a:ext cx="6765651" cy="68580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3436612" y="6512013"/>
            <a:ext cx="1902395" cy="266740"/>
          </a:xfrm>
          <a:prstGeom prst="rect">
            <a:avLst/>
          </a:prstGeom>
        </p:spPr>
        <p:txBody>
          <a:bodyPr anchor="ctr"/>
          <a:lstStyle>
            <a:lvl1pPr algn="l">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533399" y="6527909"/>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333" b="1" i="0" u="none" strike="noStrike" kern="1200" cap="none" spc="0" normalizeH="0" baseline="0" noProof="0">
                <a:ln>
                  <a:noFill/>
                </a:ln>
                <a:solidFill>
                  <a:schemeClr val="tx1"/>
                </a:solidFill>
                <a:effectLst/>
                <a:uLnTx/>
                <a:uFillTx/>
                <a:latin typeface="Tahoma"/>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333"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329442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710831" y="1539898"/>
            <a:ext cx="10780555" cy="4564621"/>
          </a:xfrm>
          <a:prstGeom prst="rect">
            <a:avLst/>
          </a:prstGeom>
        </p:spPr>
        <p:txBody>
          <a:bodyPr/>
          <a:lstStyle>
            <a:lvl1pPr marL="306910" indent="-306910">
              <a:buClr>
                <a:schemeClr val="tx2"/>
              </a:buClr>
              <a:buFont typeface="Wingdings" panose="05000000000000000000" pitchFamily="2" charset="2"/>
              <a:buNone/>
              <a:defRPr sz="2400"/>
            </a:lvl1pPr>
            <a:lvl2pPr marL="757748" indent="-300559">
              <a:buClr>
                <a:schemeClr val="tx2"/>
              </a:buClr>
              <a:buFont typeface="Courier New" panose="02070309020205020404" pitchFamily="49" charset="0"/>
              <a:buChar char="o"/>
              <a:defRPr sz="2400"/>
            </a:lvl2pPr>
            <a:lvl3pPr marL="1219170" indent="-304792">
              <a:buClr>
                <a:schemeClr val="tx2"/>
              </a:buClr>
              <a:buFont typeface="Arial" panose="020B0604020202020204" pitchFamily="34" charset="0"/>
              <a:buChar char="•"/>
              <a:defRPr sz="24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2499361" y="6108414"/>
            <a:ext cx="8992023" cy="266740"/>
          </a:xfrm>
          <a:prstGeom prst="rect">
            <a:avLst/>
          </a:prstGeom>
        </p:spPr>
        <p:txBody>
          <a:bodyPr anchor="ctr"/>
          <a:lstStyle>
            <a:lvl1pPr algn="r">
              <a:buNone/>
              <a:defRPr lang="en-US" sz="1400" b="0" i="0" u="none" strike="noStrike" smtClean="0">
                <a:effectLst/>
              </a:defRPr>
            </a:lvl1pPr>
            <a:lvl2pPr>
              <a:buNone/>
              <a:defRPr sz="933"/>
            </a:lvl2pPr>
            <a:lvl3pPr>
              <a:buNone/>
              <a:defRPr sz="933"/>
            </a:lvl3pPr>
            <a:lvl4pPr>
              <a:buNone/>
              <a:defRPr sz="933"/>
            </a:lvl4pPr>
            <a:lvl5pPr>
              <a:buNone/>
              <a:defRPr sz="933"/>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484022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4851102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046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705721" y="-2002446"/>
            <a:ext cx="10780553" cy="1168247"/>
          </a:xfrm>
          <a:prstGeom prst="rect">
            <a:avLst/>
          </a:prstGeom>
        </p:spPr>
        <p:txBody>
          <a:bodyPr anchor="ctr"/>
          <a:lstStyle>
            <a:lvl1pPr>
              <a:defRPr sz="4000" b="1">
                <a:solidFill>
                  <a:schemeClr val="tx2"/>
                </a:solidFill>
              </a:defRPr>
            </a:lvl1pPr>
          </a:lstStyle>
          <a:p>
            <a:r>
              <a:rPr lang="en-US" dirty="0"/>
              <a:t>Copyright The Johns Hopkins University 2024.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1" y="1"/>
            <a:ext cx="12191999" cy="6857996"/>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4"/>
            <a:ext cx="12192001" cy="68579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3446626" y="1889550"/>
            <a:ext cx="5298749" cy="3078901"/>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6303181"/>
            <a:ext cx="12192000" cy="289518"/>
          </a:xfrm>
          <a:prstGeom prst="rect">
            <a:avLst/>
          </a:prstGeom>
        </p:spPr>
        <p:txBody>
          <a:bodyPr wrap="square" lIns="108852" tIns="54427" rIns="108852" bIns="54427">
            <a:spAutoFit/>
          </a:bodyPr>
          <a:lstStyle/>
          <a:p>
            <a:pPr algn="ctr"/>
            <a:r>
              <a:rPr lang="en-US" sz="1167" dirty="0">
                <a:solidFill>
                  <a:schemeClr val="bg1"/>
                </a:solidFill>
                <a:latin typeface="Arial"/>
                <a:cs typeface="Arial"/>
              </a:rPr>
              <a:t>© The Johns Hopkins University 2024, All Rights Reserved.</a:t>
            </a:r>
          </a:p>
        </p:txBody>
      </p:sp>
    </p:spTree>
    <p:extLst>
      <p:ext uri="{BB962C8B-B14F-4D97-AF65-F5344CB8AC3E}">
        <p14:creationId xmlns:p14="http://schemas.microsoft.com/office/powerpoint/2010/main" val="2477892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C242-30C4-800A-E7A4-1442FAE5A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462FEF-6F6A-6A12-3A8F-2B86462EDC2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A6A861-A6D2-4790-2F31-6F698128E528}"/>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5" name="Footer Placeholder 4">
            <a:extLst>
              <a:ext uri="{FF2B5EF4-FFF2-40B4-BE49-F238E27FC236}">
                <a16:creationId xmlns:a16="http://schemas.microsoft.com/office/drawing/2014/main" id="{9D45571F-DE07-4964-EBC9-1F43CB8C1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E8C70-15EE-C5FE-EEE8-D247A40AF8A3}"/>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45387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8D2B-D6BD-D9C5-7681-FE43874CD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039F4-D3F7-7FD4-B92C-DF2D14DA0D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AF4506-096D-5BCD-8287-596E63CD4D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651992-5B52-FE43-BE6A-D4DD6D36CC7A}"/>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6" name="Footer Placeholder 5">
            <a:extLst>
              <a:ext uri="{FF2B5EF4-FFF2-40B4-BE49-F238E27FC236}">
                <a16:creationId xmlns:a16="http://schemas.microsoft.com/office/drawing/2014/main" id="{35996BBD-4D14-8B84-3D5B-14D17D5DF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4D80-C287-D654-87F0-7662A39A9F33}"/>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914514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96DB-9D4D-F4FE-06B1-4C314ED668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4710A8-150D-A4D1-C485-A80A64780F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CED593-EAAC-3E88-A2C4-AD582469A6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CA7335-9547-8ECA-2C32-680F82A43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3421E6-8E01-F395-E5A9-4D39F032FD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DB1BA8-D197-DC3B-7553-7CA031B9B2A3}"/>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8" name="Footer Placeholder 7">
            <a:extLst>
              <a:ext uri="{FF2B5EF4-FFF2-40B4-BE49-F238E27FC236}">
                <a16:creationId xmlns:a16="http://schemas.microsoft.com/office/drawing/2014/main" id="{3D84058E-E48F-7723-FD62-66E184E3B4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C43475-CBAA-D647-2A39-4AC518F1149D}"/>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111606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AED7-BE82-5897-B373-77C047557E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96CA1A-F3AA-F988-5D4D-ED04ADE9540D}"/>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4" name="Footer Placeholder 3">
            <a:extLst>
              <a:ext uri="{FF2B5EF4-FFF2-40B4-BE49-F238E27FC236}">
                <a16:creationId xmlns:a16="http://schemas.microsoft.com/office/drawing/2014/main" id="{8C236E35-5B22-89F3-DE00-32F45504C6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54CE7-CD87-5189-2FA4-ABB2399CD0BB}"/>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111718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557C88-603A-22C6-EAC1-4CB48DF6599A}"/>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3" name="Footer Placeholder 2">
            <a:extLst>
              <a:ext uri="{FF2B5EF4-FFF2-40B4-BE49-F238E27FC236}">
                <a16:creationId xmlns:a16="http://schemas.microsoft.com/office/drawing/2014/main" id="{3A0E35C3-60AE-1245-6345-A7A4881BF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9DE01F-BDC4-DE5F-8799-72CD33D301AF}"/>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188002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7A7A-C9A1-E907-B854-18D153AEBB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DFA8E2-C00B-0698-541D-7788EF467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D683C8-C37E-A6BA-D86D-4CFF072A6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7321F4-C436-8BA5-C04D-8EC6F1EDD619}"/>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6" name="Footer Placeholder 5">
            <a:extLst>
              <a:ext uri="{FF2B5EF4-FFF2-40B4-BE49-F238E27FC236}">
                <a16:creationId xmlns:a16="http://schemas.microsoft.com/office/drawing/2014/main" id="{7EC7F637-FE52-04C7-34FB-21FB0E5D6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F8EE4-33BE-C8A9-A6DB-40ADC2A6D0B1}"/>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177931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8E02-0B5D-BC13-A897-7550DE3F8B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0679CD-192B-AEA3-5BC3-C42E1CD7E1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680AC1-C997-27B8-CFAD-5087460DA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7008E-F5C5-CB4C-223B-35CBAA42D84D}"/>
              </a:ext>
            </a:extLst>
          </p:cNvPr>
          <p:cNvSpPr>
            <a:spLocks noGrp="1"/>
          </p:cNvSpPr>
          <p:nvPr>
            <p:ph type="dt" sz="half" idx="10"/>
          </p:nvPr>
        </p:nvSpPr>
        <p:spPr/>
        <p:txBody>
          <a:bodyPr/>
          <a:lstStyle/>
          <a:p>
            <a:fld id="{9A7E2080-928B-40F7-BA9D-D56773B677C7}" type="datetimeFigureOut">
              <a:rPr lang="en-US" smtClean="0"/>
              <a:t>12/6/24</a:t>
            </a:fld>
            <a:endParaRPr lang="en-US"/>
          </a:p>
        </p:txBody>
      </p:sp>
      <p:sp>
        <p:nvSpPr>
          <p:cNvPr id="6" name="Footer Placeholder 5">
            <a:extLst>
              <a:ext uri="{FF2B5EF4-FFF2-40B4-BE49-F238E27FC236}">
                <a16:creationId xmlns:a16="http://schemas.microsoft.com/office/drawing/2014/main" id="{C0B39CE5-EDA7-9A4B-5ACD-AA4AF4D5C7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62722B-AD56-D7E8-FBBF-1FFE7F097D46}"/>
              </a:ext>
            </a:extLst>
          </p:cNvPr>
          <p:cNvSpPr>
            <a:spLocks noGrp="1"/>
          </p:cNvSpPr>
          <p:nvPr>
            <p:ph type="sldNum" sz="quarter" idx="12"/>
          </p:nvPr>
        </p:nvSpPr>
        <p:spPr/>
        <p:txBody>
          <a:bodyPr/>
          <a:lstStyle/>
          <a:p>
            <a:fld id="{94824C5F-4074-4AAD-A2CB-310B28C1CFF5}" type="slidenum">
              <a:rPr lang="en-US" smtClean="0"/>
              <a:t>‹#›</a:t>
            </a:fld>
            <a:endParaRPr lang="en-US"/>
          </a:p>
        </p:txBody>
      </p:sp>
    </p:spTree>
    <p:extLst>
      <p:ext uri="{BB962C8B-B14F-4D97-AF65-F5344CB8AC3E}">
        <p14:creationId xmlns:p14="http://schemas.microsoft.com/office/powerpoint/2010/main" val="2583358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57F4E9-BE4B-4590-EB24-2BD98105A6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7D55DA-DB0B-B508-E0F8-8E0FFBF25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35975-7E2C-4D82-7EED-0C1D40BA1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7E2080-928B-40F7-BA9D-D56773B677C7}" type="datetimeFigureOut">
              <a:rPr lang="en-US" smtClean="0"/>
              <a:t>12/6/24</a:t>
            </a:fld>
            <a:endParaRPr lang="en-US"/>
          </a:p>
        </p:txBody>
      </p:sp>
      <p:sp>
        <p:nvSpPr>
          <p:cNvPr id="5" name="Footer Placeholder 4">
            <a:extLst>
              <a:ext uri="{FF2B5EF4-FFF2-40B4-BE49-F238E27FC236}">
                <a16:creationId xmlns:a16="http://schemas.microsoft.com/office/drawing/2014/main" id="{DCC7A9BE-77E9-23EA-7125-D929EE0623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1CB0C7E-80C9-5416-A3EC-E5B63744C5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824C5F-4074-4AAD-A2CB-310B28C1CFF5}" type="slidenum">
              <a:rPr lang="en-US" smtClean="0"/>
              <a:t>‹#›</a:t>
            </a:fld>
            <a:endParaRPr lang="en-US"/>
          </a:p>
        </p:txBody>
      </p:sp>
    </p:spTree>
    <p:extLst>
      <p:ext uri="{BB962C8B-B14F-4D97-AF65-F5344CB8AC3E}">
        <p14:creationId xmlns:p14="http://schemas.microsoft.com/office/powerpoint/2010/main" val="3644044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64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623668" y="2585453"/>
            <a:ext cx="10944664" cy="725499"/>
          </a:xfrm>
        </p:spPr>
        <p:txBody>
          <a:bodyPr>
            <a:normAutofit fontScale="90000"/>
          </a:bodyPr>
          <a:lstStyle/>
          <a:p>
            <a:r>
              <a:rPr lang="en-US" dirty="0"/>
              <a:t>Playing Pong Using Multiple RL Algorithms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623668" y="4115624"/>
            <a:ext cx="10958737" cy="488941"/>
          </a:xfrm>
        </p:spPr>
        <p:txBody>
          <a:bodyPr>
            <a:normAutofit lnSpcReduction="10000"/>
          </a:bodyPr>
          <a:lstStyle/>
          <a:p>
            <a:r>
              <a:rPr lang="en-US" dirty="0"/>
              <a:t>Kate Hornbeck and Alayna Stepp</a:t>
            </a:r>
          </a:p>
        </p:txBody>
      </p:sp>
      <p:sp>
        <p:nvSpPr>
          <p:cNvPr id="2" name="Lecture Title">
            <a:extLst>
              <a:ext uri="{FF2B5EF4-FFF2-40B4-BE49-F238E27FC236}">
                <a16:creationId xmlns:a16="http://schemas.microsoft.com/office/drawing/2014/main" id="{55A8657F-F4D0-B489-4886-1B7F8F0A42F6}"/>
              </a:ext>
            </a:extLst>
          </p:cNvPr>
          <p:cNvSpPr txBox="1">
            <a:spLocks/>
          </p:cNvSpPr>
          <p:nvPr/>
        </p:nvSpPr>
        <p:spPr>
          <a:xfrm>
            <a:off x="623668" y="3669986"/>
            <a:ext cx="10958737" cy="488941"/>
          </a:xfrm>
          <a:prstGeom prst="rect">
            <a:avLst/>
          </a:prstGeom>
        </p:spPr>
        <p:txBody>
          <a:bodyPr>
            <a:normAutofit lnSpcReduction="10000"/>
          </a:bodyPr>
          <a:lstStyle>
            <a:lvl1pPr marL="0" indent="0" algn="l" defTabSz="914377" rtl="0" eaLnBrk="1" latinLnBrk="0" hangingPunct="1">
              <a:lnSpc>
                <a:spcPct val="90000"/>
              </a:lnSpc>
              <a:spcBef>
                <a:spcPts val="1000"/>
              </a:spcBef>
              <a:buFont typeface="Arial" panose="020B0604020202020204" pitchFamily="34" charset="0"/>
              <a:buNone/>
              <a:defRPr sz="30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EN.705.741 Fall 2024</a:t>
            </a:r>
          </a:p>
          <a:p>
            <a:endParaRPr lang="en-US" dirty="0"/>
          </a:p>
        </p:txBody>
      </p:sp>
    </p:spTree>
    <p:extLst>
      <p:ext uri="{BB962C8B-B14F-4D97-AF65-F5344CB8AC3E}">
        <p14:creationId xmlns:p14="http://schemas.microsoft.com/office/powerpoint/2010/main" val="220832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Future Research</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p:txBody>
          <a:bodyPr lIns="91440" tIns="45720" rIns="91440" bIns="45720" anchor="t">
            <a:noAutofit/>
          </a:bodyPr>
          <a:lstStyle/>
          <a:p>
            <a:pPr marL="306705" indent="-306705">
              <a:buClr>
                <a:srgbClr val="092C74"/>
              </a:buClr>
            </a:pPr>
            <a:r>
              <a:rPr lang="en-US" dirty="0"/>
              <a:t>Behavior identification</a:t>
            </a:r>
          </a:p>
          <a:p>
            <a:pPr marL="761365" lvl="1" indent="-304165"/>
            <a:r>
              <a:rPr lang="en-US" sz="2100" dirty="0">
                <a:latin typeface="Tahoma"/>
                <a:ea typeface="Tahoma"/>
                <a:cs typeface="Tahoma"/>
              </a:rPr>
              <a:t>Comfort zones</a:t>
            </a:r>
            <a:endParaRPr lang="en-US" sz="2100" dirty="0">
              <a:latin typeface="Tahoma" panose="020B0604030504040204" pitchFamily="34" charset="0"/>
              <a:ea typeface="Tahoma" panose="020B0604030504040204" pitchFamily="34" charset="0"/>
              <a:cs typeface="Tahoma" panose="020B0604030504040204" pitchFamily="34" charset="0"/>
            </a:endParaRPr>
          </a:p>
          <a:p>
            <a:pPr marL="306705" indent="-306705">
              <a:buFont typeface="Wingdings" panose="02070309020205020404" pitchFamily="49" charset="0"/>
              <a:buChar char="§"/>
            </a:pPr>
            <a:r>
              <a:rPr lang="en-US" sz="2100" dirty="0">
                <a:latin typeface="Tahoma"/>
                <a:ea typeface="Tahoma"/>
                <a:cs typeface="Tahoma"/>
              </a:rPr>
              <a:t>Reward shaping</a:t>
            </a:r>
            <a:endParaRPr lang="en-US" sz="2100" dirty="0"/>
          </a:p>
          <a:p>
            <a:pPr marL="306705" indent="-306705">
              <a:buFont typeface="Wingdings" panose="02070309020205020404" pitchFamily="49" charset="0"/>
              <a:buChar char="§"/>
            </a:pPr>
            <a:r>
              <a:rPr lang="en-US" sz="2100" dirty="0">
                <a:latin typeface="Tahoma"/>
                <a:ea typeface="Tahoma"/>
                <a:cs typeface="Tahoma"/>
              </a:rPr>
              <a:t>Curriculum learning</a:t>
            </a:r>
            <a:endParaRPr lang="en-US" sz="2100" dirty="0">
              <a:latin typeface="Tahoma" panose="020B0604030504040204" pitchFamily="34" charset="0"/>
              <a:ea typeface="Tahoma" panose="020B0604030504040204" pitchFamily="34" charset="0"/>
              <a:cs typeface="Tahoma" panose="020B0604030504040204" pitchFamily="34" charset="0"/>
            </a:endParaRPr>
          </a:p>
          <a:p>
            <a:pPr marL="761365" lvl="1" indent="-304165"/>
            <a:endParaRPr lang="en-US" sz="2100" dirty="0">
              <a:latin typeface="Tahoma" panose="020B0604030504040204" pitchFamily="34" charset="0"/>
              <a:ea typeface="Tahoma" panose="020B0604030504040204" pitchFamily="34" charset="0"/>
              <a:cs typeface="Tahoma" panose="020B0604030504040204" pitchFamily="34" charset="0"/>
            </a:endParaRPr>
          </a:p>
          <a:p>
            <a:pPr marL="306705" indent="-306705"/>
            <a:endParaRPr lang="en-US" dirty="0"/>
          </a:p>
        </p:txBody>
      </p:sp>
    </p:spTree>
    <p:extLst>
      <p:ext uri="{BB962C8B-B14F-4D97-AF65-F5344CB8AC3E}">
        <p14:creationId xmlns:p14="http://schemas.microsoft.com/office/powerpoint/2010/main" val="414453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Conclusion</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p:txBody>
          <a:bodyPr lIns="91440" tIns="45720" rIns="91440" bIns="45720" anchor="t">
            <a:noAutofit/>
          </a:bodyPr>
          <a:lstStyle/>
          <a:p>
            <a:pPr marL="306705" indent="-306705"/>
            <a:r>
              <a:rPr lang="en-US" sz="2100" dirty="0">
                <a:latin typeface="Tahoma"/>
                <a:ea typeface="Tahoma"/>
                <a:cs typeface="Tahoma"/>
              </a:rPr>
              <a:t>Q-Learning </a:t>
            </a:r>
            <a:endParaRPr lang="en-US" dirty="0"/>
          </a:p>
          <a:p>
            <a:pPr marL="761365" lvl="1" indent="-304165"/>
            <a:r>
              <a:rPr lang="en-US" sz="2100" dirty="0">
                <a:latin typeface="Tahoma"/>
                <a:ea typeface="Tahoma"/>
                <a:cs typeface="Tahoma"/>
              </a:rPr>
              <a:t>shows the most potential for generalization</a:t>
            </a:r>
            <a:endParaRPr lang="en-US" dirty="0">
              <a:latin typeface="Tahoma" panose="020B0604030504040204" pitchFamily="34" charset="0"/>
              <a:ea typeface="Tahoma" panose="020B0604030504040204" pitchFamily="34" charset="0"/>
              <a:cs typeface="Tahoma" panose="020B0604030504040204" pitchFamily="34" charset="0"/>
            </a:endParaRPr>
          </a:p>
          <a:p>
            <a:pPr marL="761365" lvl="1" indent="-304165"/>
            <a:r>
              <a:rPr lang="en-US" sz="2100" dirty="0">
                <a:latin typeface="Tahoma"/>
                <a:ea typeface="Tahoma"/>
                <a:cs typeface="Tahoma"/>
              </a:rPr>
              <a:t>Exploration and continuous improvement</a:t>
            </a:r>
          </a:p>
          <a:p>
            <a:pPr marL="306705" indent="-306705">
              <a:buFont typeface="Wingdings" panose="02070309020205020404" pitchFamily="49" charset="0"/>
              <a:buChar char="§"/>
            </a:pPr>
            <a:r>
              <a:rPr lang="en-US" sz="2100" dirty="0">
                <a:latin typeface="Tahoma"/>
                <a:ea typeface="Tahoma"/>
                <a:cs typeface="Tahoma"/>
              </a:rPr>
              <a:t>Monte Carlo and SARSA </a:t>
            </a:r>
          </a:p>
          <a:p>
            <a:pPr marL="761365" lvl="1" indent="-304165"/>
            <a:r>
              <a:rPr lang="en-US" sz="2100" dirty="0">
                <a:latin typeface="Tahoma"/>
                <a:ea typeface="Tahoma"/>
                <a:cs typeface="Tahoma"/>
              </a:rPr>
              <a:t>High winning percentage but small state space</a:t>
            </a:r>
          </a:p>
          <a:p>
            <a:pPr marL="761365" lvl="1" indent="-304165"/>
            <a:r>
              <a:rPr lang="en-US" sz="2100" dirty="0">
                <a:latin typeface="Tahoma"/>
                <a:ea typeface="Tahoma"/>
                <a:cs typeface="Tahoma"/>
              </a:rPr>
              <a:t>Limited adaptability</a:t>
            </a:r>
          </a:p>
        </p:txBody>
      </p:sp>
    </p:spTree>
    <p:extLst>
      <p:ext uri="{BB962C8B-B14F-4D97-AF65-F5344CB8AC3E}">
        <p14:creationId xmlns:p14="http://schemas.microsoft.com/office/powerpoint/2010/main" val="3083232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7F52-317F-0055-E720-A54BFF839FD4}"/>
              </a:ext>
            </a:extLst>
          </p:cNvPr>
          <p:cNvSpPr>
            <a:spLocks noGrp="1"/>
          </p:cNvSpPr>
          <p:nvPr>
            <p:ph type="title"/>
          </p:nvPr>
        </p:nvSpPr>
        <p:spPr/>
        <p:txBody>
          <a:bodyPr/>
          <a:lstStyle/>
          <a:p>
            <a:r>
              <a:rPr lang="en-US" dirty="0"/>
              <a:t>Project overview:</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3CC6A21-0F83-4425-0BC2-E0E2C1A03D7D}"/>
                  </a:ext>
                </a:extLst>
              </p:cNvPr>
              <p:cNvSpPr>
                <a:spLocks noGrp="1"/>
              </p:cNvSpPr>
              <p:nvPr>
                <p:ph type="body" sz="quarter" idx="16"/>
              </p:nvPr>
            </p:nvSpPr>
            <p:spPr>
              <a:xfrm>
                <a:off x="591640" y="1759608"/>
                <a:ext cx="10990759" cy="4693744"/>
              </a:xfrm>
            </p:spPr>
            <p:txBody>
              <a:bodyPr/>
              <a:lstStyle/>
              <a:p>
                <a:r>
                  <a:rPr lang="en-US" sz="1600" dirty="0"/>
                  <a:t>Purpose:  </a:t>
                </a:r>
              </a:p>
              <a:p>
                <a:pPr lvl="1"/>
                <a:r>
                  <a:rPr lang="en-US" sz="1600" dirty="0"/>
                  <a:t>To develop RL agents that learns to play the classic game of Pong using a discrete grid system for computing finite movements. The agents will aim to optimize their strategies for scoring points while minimizing errors by learning through trial and error in a simulated environment. This project seeks to explore the effectiveness of various RL algorithms in handling real-time decision-making in a discrete action space.</a:t>
                </a:r>
              </a:p>
              <a:p>
                <a:pPr lvl="1"/>
                <a:endParaRPr lang="en-US" sz="1600" dirty="0"/>
              </a:p>
              <a:p>
                <a:r>
                  <a:rPr lang="en-US" sz="1600" dirty="0"/>
                  <a:t>RL algorithms to be used:</a:t>
                </a:r>
              </a:p>
              <a:p>
                <a:pPr lvl="1"/>
                <a:r>
                  <a:rPr lang="en-US" sz="1600" dirty="0"/>
                  <a:t>Monte Carlo</a:t>
                </a:r>
              </a:p>
              <a:p>
                <a:pPr lvl="1"/>
                <a:r>
                  <a:rPr lang="en-US" sz="1600" dirty="0"/>
                  <a:t>SARSA</a:t>
                </a:r>
              </a:p>
              <a:p>
                <a:pPr lvl="1"/>
                <a:r>
                  <a:rPr lang="en-US" sz="1600" dirty="0"/>
                  <a:t>Q-Learning</a:t>
                </a:r>
              </a:p>
              <a:p>
                <a:pPr lvl="1"/>
                <a:endParaRPr lang="en-US" sz="1600" dirty="0"/>
              </a:p>
              <a:p>
                <a:r>
                  <a:rPr lang="en-US" sz="1600" dirty="0"/>
                  <a:t>Parameters to be varied:</a:t>
                </a:r>
              </a:p>
              <a:p>
                <a:pPr lvl="1"/>
                <a14:m>
                  <m:oMath xmlns:m="http://schemas.openxmlformats.org/officeDocument/2006/math">
                    <m:r>
                      <a:rPr lang="en-US" sz="1600" i="1" smtClean="0">
                        <a:latin typeface="Cambria Math" panose="02040503050406030204" pitchFamily="18" charset="0"/>
                        <a:ea typeface="Cambria Math" panose="02040503050406030204" pitchFamily="18" charset="0"/>
                      </a:rPr>
                      <m:t>𝜖</m:t>
                    </m:r>
                  </m:oMath>
                </a14:m>
                <a:r>
                  <a:rPr lang="en-US" sz="1600" i="1" dirty="0">
                    <a:latin typeface="Cambria Math" panose="02040503050406030204" pitchFamily="18" charset="0"/>
                    <a:ea typeface="Cambria Math" panose="02040503050406030204" pitchFamily="18" charset="0"/>
                  </a:rPr>
                  <a:t>  </a:t>
                </a:r>
                <a:r>
                  <a:rPr lang="en-US" sz="1600" dirty="0"/>
                  <a:t>(Monte Carlo, SARSA, Q-Learning)</a:t>
                </a:r>
                <a:endParaRPr lang="en-US" sz="1600" i="1" dirty="0">
                  <a:latin typeface="Cambria Math" panose="02040503050406030204" pitchFamily="18" charset="0"/>
                  <a:ea typeface="Cambria Math" panose="02040503050406030204" pitchFamily="18" charset="0"/>
                </a:endParaRPr>
              </a:p>
              <a:p>
                <a:pPr lvl="1"/>
                <a14:m>
                  <m:oMath xmlns:m="http://schemas.openxmlformats.org/officeDocument/2006/math">
                    <m:r>
                      <a:rPr lang="en-US" sz="1600" i="1" smtClean="0">
                        <a:latin typeface="Cambria Math" panose="02040503050406030204" pitchFamily="18" charset="0"/>
                        <a:ea typeface="Cambria Math" panose="02040503050406030204" pitchFamily="18" charset="0"/>
                      </a:rPr>
                      <m:t>𝜏</m:t>
                    </m:r>
                  </m:oMath>
                </a14:m>
                <a:r>
                  <a:rPr lang="en-US" sz="1600" dirty="0"/>
                  <a:t> (Monte Carlo, SARSA, Q-Learning)</a:t>
                </a:r>
              </a:p>
              <a:p>
                <a:pPr lvl="1"/>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a:t> (SARSA, Q-Learning)</a:t>
                </a:r>
              </a:p>
              <a:p>
                <a:pPr lvl="1"/>
                <a:endParaRPr lang="en-US" sz="1500" dirty="0"/>
              </a:p>
              <a:p>
                <a:endParaRPr lang="en-US" sz="1500" dirty="0"/>
              </a:p>
            </p:txBody>
          </p:sp>
        </mc:Choice>
        <mc:Fallback xmlns="">
          <p:sp>
            <p:nvSpPr>
              <p:cNvPr id="3" name="Text Placeholder 2">
                <a:extLst>
                  <a:ext uri="{FF2B5EF4-FFF2-40B4-BE49-F238E27FC236}">
                    <a16:creationId xmlns:a16="http://schemas.microsoft.com/office/drawing/2014/main" id="{D3CC6A21-0F83-4425-0BC2-E0E2C1A03D7D}"/>
                  </a:ext>
                </a:extLst>
              </p:cNvPr>
              <p:cNvSpPr>
                <a:spLocks noGrp="1" noRot="1" noChangeAspect="1" noMove="1" noResize="1" noEditPoints="1" noAdjustHandles="1" noChangeArrowheads="1" noChangeShapeType="1" noTextEdit="1"/>
              </p:cNvSpPr>
              <p:nvPr>
                <p:ph type="body" sz="quarter" idx="16"/>
              </p:nvPr>
            </p:nvSpPr>
            <p:spPr>
              <a:xfrm>
                <a:off x="591640" y="1759608"/>
                <a:ext cx="10990759" cy="4693744"/>
              </a:xfrm>
              <a:blipFill>
                <a:blip r:embed="rId2"/>
                <a:stretch>
                  <a:fillRect l="-231" t="-809"/>
                </a:stretch>
              </a:blipFill>
            </p:spPr>
            <p:txBody>
              <a:bodyPr/>
              <a:lstStyle/>
              <a:p>
                <a:r>
                  <a:rPr lang="en-US">
                    <a:noFill/>
                  </a:rPr>
                  <a:t> </a:t>
                </a:r>
              </a:p>
            </p:txBody>
          </p:sp>
        </mc:Fallback>
      </mc:AlternateContent>
    </p:spTree>
    <p:extLst>
      <p:ext uri="{BB962C8B-B14F-4D97-AF65-F5344CB8AC3E}">
        <p14:creationId xmlns:p14="http://schemas.microsoft.com/office/powerpoint/2010/main" val="1615536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3220-806E-4023-81DB-758D4303AF8A}"/>
              </a:ext>
            </a:extLst>
          </p:cNvPr>
          <p:cNvSpPr>
            <a:spLocks noGrp="1"/>
          </p:cNvSpPr>
          <p:nvPr>
            <p:ph type="title"/>
          </p:nvPr>
        </p:nvSpPr>
        <p:spPr/>
        <p:txBody>
          <a:bodyPr/>
          <a:lstStyle/>
          <a:p>
            <a:r>
              <a:rPr lang="en-US" dirty="0"/>
              <a:t>Environment</a:t>
            </a:r>
          </a:p>
        </p:txBody>
      </p:sp>
      <p:sp>
        <p:nvSpPr>
          <p:cNvPr id="3" name="Text Placeholder 2">
            <a:extLst>
              <a:ext uri="{FF2B5EF4-FFF2-40B4-BE49-F238E27FC236}">
                <a16:creationId xmlns:a16="http://schemas.microsoft.com/office/drawing/2014/main" id="{230BF9AC-73A6-46FA-B481-517EADEEB22E}"/>
              </a:ext>
            </a:extLst>
          </p:cNvPr>
          <p:cNvSpPr>
            <a:spLocks noGrp="1"/>
          </p:cNvSpPr>
          <p:nvPr>
            <p:ph type="body" sz="quarter" idx="16"/>
          </p:nvPr>
        </p:nvSpPr>
        <p:spPr>
          <a:xfrm>
            <a:off x="504498" y="1853184"/>
            <a:ext cx="6390288" cy="4179029"/>
          </a:xfrm>
        </p:spPr>
        <p:txBody>
          <a:bodyPr/>
          <a:lstStyle/>
          <a:p>
            <a:r>
              <a:rPr lang="en-US" sz="1600" dirty="0"/>
              <a:t>Two distinct training environments:</a:t>
            </a:r>
          </a:p>
          <a:p>
            <a:pPr lvl="1"/>
            <a:r>
              <a:rPr lang="en-US" sz="1600" b="1" dirty="0"/>
              <a:t>Static Opponent Environment</a:t>
            </a:r>
            <a:r>
              <a:rPr lang="en-US" sz="1600" dirty="0"/>
              <a:t>: The agent competes against a wall that consistently returns the ball, creating a predictable training setup with minimal variability.</a:t>
            </a:r>
          </a:p>
          <a:p>
            <a:pPr lvl="1"/>
            <a:r>
              <a:rPr lang="en-US" sz="1600" b="1" dirty="0"/>
              <a:t>Dynamic Opponent Environment</a:t>
            </a:r>
            <a:r>
              <a:rPr lang="en-US" sz="1600" dirty="0"/>
              <a:t>: The agent competes against another agent, introducing unpredictability and requiring the RL algorithms to adapt to dynamic strategies.</a:t>
            </a:r>
          </a:p>
          <a:p>
            <a:r>
              <a:rPr lang="en-US" sz="1600" dirty="0"/>
              <a:t>Key Features:</a:t>
            </a:r>
          </a:p>
          <a:p>
            <a:pPr lvl="1"/>
            <a:r>
              <a:rPr lang="en-US" sz="1600" b="1" dirty="0"/>
              <a:t>Agent Placement</a:t>
            </a:r>
            <a:r>
              <a:rPr lang="en-US" sz="1600" dirty="0"/>
              <a:t>: Agents trained on either side (left or right) for symmetry and fairness.</a:t>
            </a:r>
          </a:p>
          <a:p>
            <a:pPr lvl="1"/>
            <a:r>
              <a:rPr lang="en-US" sz="1600" b="1" dirty="0"/>
              <a:t>State Space</a:t>
            </a:r>
            <a:r>
              <a:rPr lang="en-US" sz="1600" dirty="0"/>
              <a:t>: 10x10 grid with x/y ball position, y paddle position, and ball velocity (dx/</a:t>
            </a:r>
            <a:r>
              <a:rPr lang="en-US" sz="1600" dirty="0" err="1"/>
              <a:t>dy</a:t>
            </a:r>
            <a:r>
              <a:rPr lang="en-US" sz="1600" dirty="0"/>
              <a:t>). Total: 9000 states, 810 terminal.</a:t>
            </a:r>
          </a:p>
          <a:p>
            <a:pPr lvl="1"/>
            <a:r>
              <a:rPr lang="en-US" sz="1600" b="1" dirty="0"/>
              <a:t>Randomized Starts</a:t>
            </a:r>
            <a:r>
              <a:rPr lang="en-US" sz="1600" dirty="0"/>
              <a:t>: Ball’s y-position and velocity (dx/</a:t>
            </a:r>
            <a:r>
              <a:rPr lang="en-US" sz="1600" dirty="0" err="1"/>
              <a:t>dy</a:t>
            </a:r>
            <a:r>
              <a:rPr lang="en-US" sz="1600" dirty="0"/>
              <a:t>) randomized. Ball x-position fixed to avoid unfair placements near paddles.</a:t>
            </a:r>
          </a:p>
          <a:p>
            <a:endParaRPr lang="en-US" sz="1600" dirty="0"/>
          </a:p>
        </p:txBody>
      </p:sp>
      <p:pic>
        <p:nvPicPr>
          <p:cNvPr id="10" name="Picture Placeholder 9" descr="A black screen with numbers and numbers&#10;&#10;Description automatically generated">
            <a:extLst>
              <a:ext uri="{FF2B5EF4-FFF2-40B4-BE49-F238E27FC236}">
                <a16:creationId xmlns:a16="http://schemas.microsoft.com/office/drawing/2014/main" id="{B67A9FCA-58CE-8060-7259-81C23405B7F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14" b="3614"/>
          <a:stretch>
            <a:fillRect/>
          </a:stretch>
        </p:blipFill>
        <p:spPr>
          <a:xfrm>
            <a:off x="7137542" y="2049516"/>
            <a:ext cx="4697106" cy="3624274"/>
          </a:xfrm>
        </p:spPr>
      </p:pic>
      <p:sp>
        <p:nvSpPr>
          <p:cNvPr id="4" name="TextBox 3">
            <a:extLst>
              <a:ext uri="{FF2B5EF4-FFF2-40B4-BE49-F238E27FC236}">
                <a16:creationId xmlns:a16="http://schemas.microsoft.com/office/drawing/2014/main" id="{1D599EC6-82AC-96F8-9BC3-165AE8953F41}"/>
              </a:ext>
            </a:extLst>
          </p:cNvPr>
          <p:cNvSpPr txBox="1"/>
          <p:nvPr/>
        </p:nvSpPr>
        <p:spPr>
          <a:xfrm>
            <a:off x="8853422" y="5673790"/>
            <a:ext cx="1265346" cy="276999"/>
          </a:xfrm>
          <a:prstGeom prst="rect">
            <a:avLst/>
          </a:prstGeom>
          <a:noFill/>
        </p:spPr>
        <p:txBody>
          <a:bodyPr wrap="none" rtlCol="0">
            <a:spAutoFit/>
          </a:bodyPr>
          <a:lstStyle/>
          <a:p>
            <a:r>
              <a:rPr lang="en-US" sz="1200" dirty="0"/>
              <a:t>1972 Atari Pong</a:t>
            </a:r>
          </a:p>
        </p:txBody>
      </p:sp>
    </p:spTree>
    <p:extLst>
      <p:ext uri="{BB962C8B-B14F-4D97-AF65-F5344CB8AC3E}">
        <p14:creationId xmlns:p14="http://schemas.microsoft.com/office/powerpoint/2010/main" val="1641741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C6655-D9F8-5D1E-2E02-755B58CD32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B13E8-965D-6C3F-E957-7E753125536F}"/>
              </a:ext>
            </a:extLst>
          </p:cNvPr>
          <p:cNvSpPr>
            <a:spLocks noGrp="1"/>
          </p:cNvSpPr>
          <p:nvPr>
            <p:ph type="title"/>
          </p:nvPr>
        </p:nvSpPr>
        <p:spPr/>
        <p:txBody>
          <a:bodyPr/>
          <a:lstStyle/>
          <a:p>
            <a:r>
              <a:rPr lang="en-US" dirty="0"/>
              <a:t>Methods: Parameters &amp; Configuration</a:t>
            </a:r>
          </a:p>
        </p:txBody>
      </p:sp>
      <p:sp>
        <p:nvSpPr>
          <p:cNvPr id="3" name="Text Placeholder 2">
            <a:extLst>
              <a:ext uri="{FF2B5EF4-FFF2-40B4-BE49-F238E27FC236}">
                <a16:creationId xmlns:a16="http://schemas.microsoft.com/office/drawing/2014/main" id="{6C34EAD6-7507-659A-C636-BA16DD127AE9}"/>
              </a:ext>
            </a:extLst>
          </p:cNvPr>
          <p:cNvSpPr>
            <a:spLocks noGrp="1"/>
          </p:cNvSpPr>
          <p:nvPr>
            <p:ph type="body" sz="quarter" idx="16"/>
          </p:nvPr>
        </p:nvSpPr>
        <p:spPr>
          <a:xfrm>
            <a:off x="504498" y="1853184"/>
            <a:ext cx="6577022" cy="4179029"/>
          </a:xfrm>
        </p:spPr>
        <p:txBody>
          <a:bodyPr/>
          <a:lstStyle/>
          <a:p>
            <a:r>
              <a:rPr lang="en-US" sz="1700" b="1" dirty="0"/>
              <a:t>Flexible Experimentation:</a:t>
            </a:r>
            <a:br>
              <a:rPr lang="en-US" sz="1700" dirty="0"/>
            </a:br>
            <a:r>
              <a:rPr lang="en-US" sz="1700" dirty="0"/>
              <a:t>Configured via Python </a:t>
            </a:r>
            <a:r>
              <a:rPr lang="en-US" sz="1700" dirty="0" err="1"/>
              <a:t>argparse</a:t>
            </a:r>
            <a:r>
              <a:rPr lang="en-US" sz="1700" dirty="0"/>
              <a:t> library to allow control over algorithms, hyperparameters, and visualization.</a:t>
            </a:r>
          </a:p>
          <a:p>
            <a:r>
              <a:rPr lang="en-US" sz="1700" b="1" dirty="0"/>
              <a:t>Key Parameters:</a:t>
            </a:r>
            <a:endParaRPr lang="en-US" sz="1700" dirty="0"/>
          </a:p>
          <a:p>
            <a:pPr lvl="1">
              <a:buFont typeface="Arial" panose="020B0604020202020204" pitchFamily="34" charset="0"/>
              <a:buChar char="•"/>
            </a:pPr>
            <a:r>
              <a:rPr lang="en-US" sz="1700" dirty="0"/>
              <a:t>--</a:t>
            </a:r>
            <a:r>
              <a:rPr lang="en-US" sz="1700" dirty="0" err="1"/>
              <a:t>sarsa</a:t>
            </a:r>
            <a:r>
              <a:rPr lang="en-US" sz="1700" dirty="0"/>
              <a:t>: Runs the SARSA algorithm.</a:t>
            </a:r>
          </a:p>
          <a:p>
            <a:pPr lvl="1">
              <a:buFont typeface="Arial" panose="020B0604020202020204" pitchFamily="34" charset="0"/>
              <a:buChar char="•"/>
            </a:pPr>
            <a:r>
              <a:rPr lang="en-US" sz="1700" dirty="0"/>
              <a:t>--monte: Runs the Monte Carlo algorithm.</a:t>
            </a:r>
          </a:p>
          <a:p>
            <a:pPr lvl="1">
              <a:buFont typeface="Arial" panose="020B0604020202020204" pitchFamily="34" charset="0"/>
              <a:buChar char="•"/>
            </a:pPr>
            <a:r>
              <a:rPr lang="en-US" sz="1700" dirty="0"/>
              <a:t>--</a:t>
            </a:r>
            <a:r>
              <a:rPr lang="en-US" sz="1700" dirty="0" err="1"/>
              <a:t>qlearning</a:t>
            </a:r>
            <a:r>
              <a:rPr lang="en-US" sz="1700" dirty="0"/>
              <a:t>: Runs the Q-learning algorithm.</a:t>
            </a:r>
          </a:p>
          <a:p>
            <a:pPr lvl="1">
              <a:buFont typeface="Arial" panose="020B0604020202020204" pitchFamily="34" charset="0"/>
              <a:buChar char="•"/>
            </a:pPr>
            <a:r>
              <a:rPr lang="el-GR" sz="1700" dirty="0"/>
              <a:t>--</a:t>
            </a:r>
            <a:r>
              <a:rPr lang="en-US" sz="1700" dirty="0"/>
              <a:t>left /--right: Places the agent on the left or right paddle.</a:t>
            </a:r>
          </a:p>
          <a:p>
            <a:pPr lvl="1">
              <a:buFont typeface="Arial" panose="020B0604020202020204" pitchFamily="34" charset="0"/>
              <a:buChar char="•"/>
            </a:pPr>
            <a:r>
              <a:rPr lang="en-US" sz="1700" dirty="0"/>
              <a:t>--plot: Generates reward plots over episodes.</a:t>
            </a:r>
          </a:p>
          <a:p>
            <a:pPr lvl="1">
              <a:buFont typeface="Arial" panose="020B0604020202020204" pitchFamily="34" charset="0"/>
              <a:buChar char="•"/>
            </a:pPr>
            <a:r>
              <a:rPr lang="en-US" sz="1700" dirty="0"/>
              <a:t>--gamma: Sets the discount factor (</a:t>
            </a:r>
            <a:r>
              <a:rPr lang="el-GR" sz="1700" dirty="0"/>
              <a:t>γ).</a:t>
            </a:r>
          </a:p>
          <a:p>
            <a:pPr lvl="1">
              <a:buFont typeface="Arial" panose="020B0604020202020204" pitchFamily="34" charset="0"/>
              <a:buChar char="•"/>
            </a:pPr>
            <a:r>
              <a:rPr lang="el-GR" sz="1700" dirty="0"/>
              <a:t>--</a:t>
            </a:r>
            <a:r>
              <a:rPr lang="en-US" sz="1700" dirty="0"/>
              <a:t>alpha: Sets the learning rate (</a:t>
            </a:r>
            <a:r>
              <a:rPr lang="el-GR" sz="1700" dirty="0"/>
              <a:t>α).</a:t>
            </a:r>
          </a:p>
          <a:p>
            <a:pPr lvl="1">
              <a:buFont typeface="Arial" panose="020B0604020202020204" pitchFamily="34" charset="0"/>
              <a:buChar char="•"/>
            </a:pPr>
            <a:r>
              <a:rPr lang="el-GR" sz="1700" dirty="0"/>
              <a:t>--</a:t>
            </a:r>
            <a:r>
              <a:rPr lang="en-US" sz="1700" dirty="0"/>
              <a:t>epsilon: Sets the exploration rate (</a:t>
            </a:r>
            <a:r>
              <a:rPr lang="el-GR" sz="1700" dirty="0"/>
              <a:t>ε).</a:t>
            </a:r>
          </a:p>
          <a:p>
            <a:pPr lvl="1">
              <a:buFont typeface="Arial" panose="020B0604020202020204" pitchFamily="34" charset="0"/>
              <a:buChar char="•"/>
            </a:pPr>
            <a:r>
              <a:rPr lang="en-US" sz="1700" dirty="0"/>
              <a:t>--save: Saves the agent’s Q-table for reuse.</a:t>
            </a:r>
          </a:p>
          <a:p>
            <a:pPr lvl="1">
              <a:buFont typeface="Arial" panose="020B0604020202020204" pitchFamily="34" charset="0"/>
              <a:buChar char="•"/>
            </a:pPr>
            <a:r>
              <a:rPr lang="en-US" sz="1700" dirty="0"/>
              <a:t>--viz: Enables a visualization of gameplay.</a:t>
            </a:r>
          </a:p>
          <a:p>
            <a:pPr lvl="1">
              <a:buFont typeface="Arial" panose="020B0604020202020204" pitchFamily="34" charset="0"/>
              <a:buChar char="•"/>
            </a:pPr>
            <a:endParaRPr lang="en-US" sz="1700" dirty="0"/>
          </a:p>
          <a:p>
            <a:endParaRPr lang="en-US" sz="1700" dirty="0"/>
          </a:p>
        </p:txBody>
      </p:sp>
      <p:sp>
        <p:nvSpPr>
          <p:cNvPr id="9" name="TextBox 8">
            <a:extLst>
              <a:ext uri="{FF2B5EF4-FFF2-40B4-BE49-F238E27FC236}">
                <a16:creationId xmlns:a16="http://schemas.microsoft.com/office/drawing/2014/main" id="{ED102427-849C-9345-1C44-0433249682D6}"/>
              </a:ext>
            </a:extLst>
          </p:cNvPr>
          <p:cNvSpPr txBox="1"/>
          <p:nvPr/>
        </p:nvSpPr>
        <p:spPr>
          <a:xfrm>
            <a:off x="8016238" y="5474870"/>
            <a:ext cx="2822119" cy="276999"/>
          </a:xfrm>
          <a:prstGeom prst="rect">
            <a:avLst/>
          </a:prstGeom>
          <a:noFill/>
        </p:spPr>
        <p:txBody>
          <a:bodyPr wrap="none" rtlCol="0">
            <a:spAutoFit/>
          </a:bodyPr>
          <a:lstStyle/>
          <a:p>
            <a:r>
              <a:rPr lang="en-US" sz="1200" dirty="0"/>
              <a:t>Agent vs Wall Visualization via </a:t>
            </a:r>
            <a:r>
              <a:rPr lang="en-US" sz="1200" dirty="0" err="1"/>
              <a:t>Pygame</a:t>
            </a:r>
            <a:endParaRPr lang="en-US" sz="1200" dirty="0"/>
          </a:p>
        </p:txBody>
      </p:sp>
      <p:pic>
        <p:nvPicPr>
          <p:cNvPr id="4" name="agent-vs-wall.mov">
            <a:hlinkClick r:id="" action="ppaction://media"/>
            <a:extLst>
              <a:ext uri="{FF2B5EF4-FFF2-40B4-BE49-F238E27FC236}">
                <a16:creationId xmlns:a16="http://schemas.microsoft.com/office/drawing/2014/main" id="{A200FCD9-5D88-B903-6838-D7AEFDF6F0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67448" y="1853184"/>
            <a:ext cx="3479463" cy="3642180"/>
          </a:xfrm>
          <a:prstGeom prst="rect">
            <a:avLst/>
          </a:prstGeom>
        </p:spPr>
      </p:pic>
    </p:spTree>
    <p:extLst>
      <p:ext uri="{BB962C8B-B14F-4D97-AF65-F5344CB8AC3E}">
        <p14:creationId xmlns:p14="http://schemas.microsoft.com/office/powerpoint/2010/main" val="242971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28A60-3BBC-3B62-BE45-07B897241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34651A-5C13-3E05-C014-D3FBBCC1C0F7}"/>
              </a:ext>
            </a:extLst>
          </p:cNvPr>
          <p:cNvSpPr>
            <a:spLocks noGrp="1"/>
          </p:cNvSpPr>
          <p:nvPr>
            <p:ph type="title"/>
          </p:nvPr>
        </p:nvSpPr>
        <p:spPr/>
        <p:txBody>
          <a:bodyPr/>
          <a:lstStyle/>
          <a:p>
            <a:r>
              <a:rPr lang="en-US" dirty="0"/>
              <a:t>Methods: Agent Features &amp; Training</a:t>
            </a:r>
          </a:p>
        </p:txBody>
      </p:sp>
      <p:sp>
        <p:nvSpPr>
          <p:cNvPr id="3" name="Text Placeholder 2">
            <a:extLst>
              <a:ext uri="{FF2B5EF4-FFF2-40B4-BE49-F238E27FC236}">
                <a16:creationId xmlns:a16="http://schemas.microsoft.com/office/drawing/2014/main" id="{6E268674-3727-28DA-7B70-E466126551C6}"/>
              </a:ext>
            </a:extLst>
          </p:cNvPr>
          <p:cNvSpPr>
            <a:spLocks noGrp="1"/>
          </p:cNvSpPr>
          <p:nvPr>
            <p:ph type="body" sz="quarter" idx="16"/>
          </p:nvPr>
        </p:nvSpPr>
        <p:spPr>
          <a:xfrm>
            <a:off x="504498" y="1853184"/>
            <a:ext cx="6811968" cy="4364736"/>
          </a:xfrm>
        </p:spPr>
        <p:txBody>
          <a:bodyPr/>
          <a:lstStyle/>
          <a:p>
            <a:r>
              <a:rPr lang="en-US" sz="1800" b="1" dirty="0"/>
              <a:t>Hyperparameter Tuning:</a:t>
            </a:r>
            <a:endParaRPr lang="en-US" sz="1800" dirty="0"/>
          </a:p>
          <a:p>
            <a:pPr lvl="1">
              <a:buFont typeface="Arial" panose="020B0604020202020204" pitchFamily="34" charset="0"/>
              <a:buChar char="•"/>
            </a:pPr>
            <a:r>
              <a:rPr lang="en-US" sz="1800" b="1" dirty="0"/>
              <a:t>Key Variables:</a:t>
            </a:r>
            <a:endParaRPr lang="en-US" sz="1800" dirty="0"/>
          </a:p>
          <a:p>
            <a:pPr marL="1204372" lvl="2" indent="-285750"/>
            <a:r>
              <a:rPr lang="en-US" sz="1800" dirty="0"/>
              <a:t>--gamma (</a:t>
            </a:r>
            <a:r>
              <a:rPr lang="el-GR" sz="1800" dirty="0"/>
              <a:t>γ): </a:t>
            </a:r>
            <a:r>
              <a:rPr lang="en-US" sz="1800" dirty="0"/>
              <a:t>Balances future vs. immediate rewards.</a:t>
            </a:r>
          </a:p>
          <a:p>
            <a:pPr marL="1204372" lvl="2" indent="-285750"/>
            <a:r>
              <a:rPr lang="en-US" sz="1800" dirty="0"/>
              <a:t>--alpha (</a:t>
            </a:r>
            <a:r>
              <a:rPr lang="el-GR" sz="1800" dirty="0"/>
              <a:t>α): </a:t>
            </a:r>
            <a:r>
              <a:rPr lang="en-US" sz="1800" dirty="0"/>
              <a:t>Controls learning rate.</a:t>
            </a:r>
          </a:p>
          <a:p>
            <a:pPr marL="1204372" lvl="2" indent="-285750"/>
            <a:r>
              <a:rPr lang="en-US" sz="1800" dirty="0"/>
              <a:t>--epsilon (</a:t>
            </a:r>
            <a:r>
              <a:rPr lang="el-GR" sz="1800" dirty="0"/>
              <a:t>ε): </a:t>
            </a:r>
            <a:r>
              <a:rPr lang="en-US" sz="1800" dirty="0"/>
              <a:t>Adjusts exploration-exploitation balance.</a:t>
            </a:r>
          </a:p>
          <a:p>
            <a:pPr lvl="1">
              <a:buFont typeface="Arial" panose="020B0604020202020204" pitchFamily="34" charset="0"/>
              <a:buChar char="•"/>
            </a:pPr>
            <a:r>
              <a:rPr lang="en-US" sz="1800" dirty="0"/>
              <a:t>Grid search used to find optimal settings over 1000 episodes.</a:t>
            </a:r>
          </a:p>
          <a:p>
            <a:r>
              <a:rPr lang="en-US" sz="1800" b="1" dirty="0"/>
              <a:t>Training Setup:</a:t>
            </a:r>
            <a:endParaRPr lang="en-US" sz="1800" dirty="0"/>
          </a:p>
          <a:p>
            <a:pPr lvl="1">
              <a:buFont typeface="Arial" panose="020B0604020202020204" pitchFamily="34" charset="0"/>
              <a:buChar char="•"/>
            </a:pPr>
            <a:r>
              <a:rPr lang="en-US" sz="1800" dirty="0"/>
              <a:t>1000 episodes, 1000 steps max per game.</a:t>
            </a:r>
          </a:p>
          <a:p>
            <a:pPr lvl="1">
              <a:buFont typeface="Arial" panose="020B0604020202020204" pitchFamily="34" charset="0"/>
              <a:buChar char="•"/>
            </a:pPr>
            <a:r>
              <a:rPr lang="en-US" sz="1800" dirty="0"/>
              <a:t>Positive Reward: Ball not passing paddle.</a:t>
            </a:r>
          </a:p>
          <a:p>
            <a:pPr lvl="1">
              <a:buFont typeface="Arial" panose="020B0604020202020204" pitchFamily="34" charset="0"/>
              <a:buChar char="•"/>
            </a:pPr>
            <a:r>
              <a:rPr lang="en-US" sz="1800" dirty="0"/>
              <a:t>Negative Reward: Ball passes paddle.</a:t>
            </a:r>
          </a:p>
          <a:p>
            <a:pPr lvl="1">
              <a:buFont typeface="Arial" panose="020B0604020202020204" pitchFamily="34" charset="0"/>
              <a:buChar char="•"/>
            </a:pPr>
            <a:r>
              <a:rPr lang="en-US" sz="1800" dirty="0"/>
              <a:t>Win: If episode ended and agent had a positive reward, was counted as a victory.</a:t>
            </a:r>
          </a:p>
          <a:p>
            <a:pPr marL="457189" lvl="1" indent="0">
              <a:buNone/>
            </a:pPr>
            <a:endParaRPr lang="en-US" sz="1600" dirty="0"/>
          </a:p>
          <a:p>
            <a:endParaRPr lang="en-US" sz="1600" dirty="0"/>
          </a:p>
        </p:txBody>
      </p:sp>
      <p:sp>
        <p:nvSpPr>
          <p:cNvPr id="9" name="TextBox 8">
            <a:extLst>
              <a:ext uri="{FF2B5EF4-FFF2-40B4-BE49-F238E27FC236}">
                <a16:creationId xmlns:a16="http://schemas.microsoft.com/office/drawing/2014/main" id="{9F1AD6F1-B056-8714-3967-C0D45C4AB1B3}"/>
              </a:ext>
            </a:extLst>
          </p:cNvPr>
          <p:cNvSpPr txBox="1"/>
          <p:nvPr/>
        </p:nvSpPr>
        <p:spPr>
          <a:xfrm>
            <a:off x="7950966" y="5525913"/>
            <a:ext cx="2934778" cy="276999"/>
          </a:xfrm>
          <a:prstGeom prst="rect">
            <a:avLst/>
          </a:prstGeom>
          <a:noFill/>
        </p:spPr>
        <p:txBody>
          <a:bodyPr wrap="none" rtlCol="0">
            <a:spAutoFit/>
          </a:bodyPr>
          <a:lstStyle/>
          <a:p>
            <a:r>
              <a:rPr lang="en-US" sz="1200" dirty="0"/>
              <a:t>Agent vs Agent Visualization via </a:t>
            </a:r>
            <a:r>
              <a:rPr lang="en-US" sz="1200" dirty="0" err="1"/>
              <a:t>Pygame</a:t>
            </a:r>
            <a:endParaRPr lang="en-US" sz="1200" dirty="0"/>
          </a:p>
        </p:txBody>
      </p:sp>
      <p:pic>
        <p:nvPicPr>
          <p:cNvPr id="4" name="agent-vs-agent.mov">
            <a:hlinkClick r:id="" action="ppaction://media"/>
            <a:extLst>
              <a:ext uri="{FF2B5EF4-FFF2-40B4-BE49-F238E27FC236}">
                <a16:creationId xmlns:a16="http://schemas.microsoft.com/office/drawing/2014/main" id="{8239CC65-9A57-50A9-13B5-869418C690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77960" y="1883290"/>
            <a:ext cx="3479886" cy="3642623"/>
          </a:xfrm>
          <a:prstGeom prst="rect">
            <a:avLst/>
          </a:prstGeom>
        </p:spPr>
      </p:pic>
    </p:spTree>
    <p:extLst>
      <p:ext uri="{BB962C8B-B14F-4D97-AF65-F5344CB8AC3E}">
        <p14:creationId xmlns:p14="http://schemas.microsoft.com/office/powerpoint/2010/main" val="341291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C29C-EC5C-29E8-78D0-339B8619E942}"/>
              </a:ext>
            </a:extLst>
          </p:cNvPr>
          <p:cNvSpPr>
            <a:spLocks noGrp="1"/>
          </p:cNvSpPr>
          <p:nvPr>
            <p:ph type="title"/>
          </p:nvPr>
        </p:nvSpPr>
        <p:spPr/>
        <p:txBody>
          <a:bodyPr/>
          <a:lstStyle/>
          <a:p>
            <a:r>
              <a:rPr lang="en-US" dirty="0"/>
              <a:t>Methods: Agent vs Agent</a:t>
            </a:r>
          </a:p>
        </p:txBody>
      </p:sp>
      <p:sp>
        <p:nvSpPr>
          <p:cNvPr id="3" name="Text Placeholder 2">
            <a:extLst>
              <a:ext uri="{FF2B5EF4-FFF2-40B4-BE49-F238E27FC236}">
                <a16:creationId xmlns:a16="http://schemas.microsoft.com/office/drawing/2014/main" id="{D2169DAA-1342-F943-B636-E1D8A370863F}"/>
              </a:ext>
            </a:extLst>
          </p:cNvPr>
          <p:cNvSpPr>
            <a:spLocks noGrp="1"/>
          </p:cNvSpPr>
          <p:nvPr>
            <p:ph type="body" sz="quarter" idx="16"/>
          </p:nvPr>
        </p:nvSpPr>
        <p:spPr>
          <a:xfrm>
            <a:off x="707136" y="1853184"/>
            <a:ext cx="10021823" cy="4179029"/>
          </a:xfrm>
        </p:spPr>
        <p:txBody>
          <a:bodyPr/>
          <a:lstStyle/>
          <a:p>
            <a:r>
              <a:rPr lang="en-US" b="1" dirty="0"/>
              <a:t>Evaluation Method</a:t>
            </a:r>
            <a:r>
              <a:rPr lang="en-US" dirty="0"/>
              <a:t>: After tuning the hyperparameters and training each agent with their optimal parameters, we assessed their performance in an agent vs. agent environment.</a:t>
            </a:r>
          </a:p>
          <a:p>
            <a:r>
              <a:rPr lang="en-US" b="1" dirty="0"/>
              <a:t>Conditions</a:t>
            </a:r>
            <a:r>
              <a:rPr lang="en-US" dirty="0"/>
              <a:t>: </a:t>
            </a:r>
            <a:r>
              <a:rPr lang="en-US" b="0" i="0" u="none" strike="noStrike" dirty="0">
                <a:solidFill>
                  <a:srgbClr val="000000"/>
                </a:solidFill>
                <a:effectLst/>
              </a:rPr>
              <a:t>Pre-trained agents were loaded with the best parameter configurations from agent vs. wall training and were placed on the same side they were trained on to maintain consistency and optimal conditions during these matches.</a:t>
            </a:r>
          </a:p>
        </p:txBody>
      </p:sp>
      <p:sp>
        <p:nvSpPr>
          <p:cNvPr id="5" name="Text Placeholder 4">
            <a:extLst>
              <a:ext uri="{FF2B5EF4-FFF2-40B4-BE49-F238E27FC236}">
                <a16:creationId xmlns:a16="http://schemas.microsoft.com/office/drawing/2014/main" id="{D3D7BDEC-88C2-EF51-5760-4BA14B160E19}"/>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6509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412FC-9288-F536-9301-487292DD4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7EF65-A44E-FB52-1ADB-1A85CCA69EEF}"/>
              </a:ext>
            </a:extLst>
          </p:cNvPr>
          <p:cNvSpPr>
            <a:spLocks noGrp="1"/>
          </p:cNvSpPr>
          <p:nvPr>
            <p:ph type="title"/>
          </p:nvPr>
        </p:nvSpPr>
        <p:spPr/>
        <p:txBody>
          <a:bodyPr/>
          <a:lstStyle/>
          <a:p>
            <a:r>
              <a:rPr lang="en-US" dirty="0"/>
              <a:t>Results</a:t>
            </a:r>
          </a:p>
        </p:txBody>
      </p:sp>
      <p:pic>
        <p:nvPicPr>
          <p:cNvPr id="6" name="Picture 5">
            <a:extLst>
              <a:ext uri="{FF2B5EF4-FFF2-40B4-BE49-F238E27FC236}">
                <a16:creationId xmlns:a16="http://schemas.microsoft.com/office/drawing/2014/main" id="{EC4E8D03-4387-FDD1-4C1D-D7E13A6FB46C}"/>
              </a:ext>
            </a:extLst>
          </p:cNvPr>
          <p:cNvPicPr>
            <a:picLocks noChangeAspect="1"/>
          </p:cNvPicPr>
          <p:nvPr/>
        </p:nvPicPr>
        <p:blipFill>
          <a:blip r:embed="rId2"/>
          <a:stretch>
            <a:fillRect/>
          </a:stretch>
        </p:blipFill>
        <p:spPr>
          <a:xfrm>
            <a:off x="3623917" y="5462140"/>
            <a:ext cx="4944165" cy="93358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718F4BC0-D541-DC8B-99A2-29019D619E59}"/>
              </a:ext>
            </a:extLst>
          </p:cNvPr>
          <p:cNvPicPr>
            <a:picLocks noChangeAspect="1"/>
          </p:cNvPicPr>
          <p:nvPr/>
        </p:nvPicPr>
        <p:blipFill>
          <a:blip r:embed="rId3">
            <a:extLst>
              <a:ext uri="{28A0092B-C50C-407E-A947-70E740481C1C}">
                <a14:useLocalDpi xmlns:a14="http://schemas.microsoft.com/office/drawing/2010/main" val="0"/>
              </a:ext>
            </a:extLst>
          </a:blip>
          <a:srcRect l="5850" t="151" r="7048" b="1148"/>
          <a:stretch/>
        </p:blipFill>
        <p:spPr>
          <a:xfrm>
            <a:off x="0" y="1749181"/>
            <a:ext cx="6085007" cy="3447636"/>
          </a:xfrm>
          <a:prstGeom prst="rect">
            <a:avLst/>
          </a:prstGeom>
        </p:spPr>
      </p:pic>
      <p:pic>
        <p:nvPicPr>
          <p:cNvPr id="11" name="Picture 10" descr="A graph with a green line&#10;&#10;Description automatically generated">
            <a:extLst>
              <a:ext uri="{FF2B5EF4-FFF2-40B4-BE49-F238E27FC236}">
                <a16:creationId xmlns:a16="http://schemas.microsoft.com/office/drawing/2014/main" id="{EB6052F8-73D0-FCBA-C411-3E96C4A59B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2784" y="1752155"/>
            <a:ext cx="5754624" cy="3452775"/>
          </a:xfrm>
          <a:prstGeom prst="rect">
            <a:avLst/>
          </a:prstGeom>
        </p:spPr>
      </p:pic>
    </p:spTree>
    <p:extLst>
      <p:ext uri="{BB962C8B-B14F-4D97-AF65-F5344CB8AC3E}">
        <p14:creationId xmlns:p14="http://schemas.microsoft.com/office/powerpoint/2010/main" val="167017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96112-B8FE-C31E-E3F4-817DCF505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3C8F8-00C8-D115-5303-7ECBFC2AE531}"/>
              </a:ext>
            </a:extLst>
          </p:cNvPr>
          <p:cNvSpPr>
            <a:spLocks noGrp="1"/>
          </p:cNvSpPr>
          <p:nvPr>
            <p:ph type="title"/>
          </p:nvPr>
        </p:nvSpPr>
        <p:spPr/>
        <p:txBody>
          <a:bodyPr/>
          <a:lstStyle/>
          <a:p>
            <a:r>
              <a:rPr lang="en-US" dirty="0"/>
              <a:t>Results Cont.</a:t>
            </a:r>
          </a:p>
        </p:txBody>
      </p:sp>
      <p:pic>
        <p:nvPicPr>
          <p:cNvPr id="4" name="Picture 3" descr="A green blue and orange rectangular bars&#10;&#10;Description automatically generated">
            <a:extLst>
              <a:ext uri="{FF2B5EF4-FFF2-40B4-BE49-F238E27FC236}">
                <a16:creationId xmlns:a16="http://schemas.microsoft.com/office/drawing/2014/main" id="{26C20326-3E28-F429-9B02-754436441E2B}"/>
              </a:ext>
            </a:extLst>
          </p:cNvPr>
          <p:cNvPicPr>
            <a:picLocks noChangeAspect="1"/>
          </p:cNvPicPr>
          <p:nvPr/>
        </p:nvPicPr>
        <p:blipFill>
          <a:blip r:embed="rId2">
            <a:extLst>
              <a:ext uri="{28A0092B-C50C-407E-A947-70E740481C1C}">
                <a14:useLocalDpi xmlns:a14="http://schemas.microsoft.com/office/drawing/2010/main" val="0"/>
              </a:ext>
            </a:extLst>
          </a:blip>
          <a:srcRect l="5630" t="3979" r="6499" b="2972"/>
          <a:stretch/>
        </p:blipFill>
        <p:spPr>
          <a:xfrm>
            <a:off x="265175" y="1808678"/>
            <a:ext cx="5586985" cy="3549706"/>
          </a:xfrm>
          <a:prstGeom prst="rect">
            <a:avLst/>
          </a:prstGeom>
        </p:spPr>
      </p:pic>
      <p:pic>
        <p:nvPicPr>
          <p:cNvPr id="6" name="Picture 5" descr="A graph of different colored squares&#10;&#10;Description automatically generated">
            <a:extLst>
              <a:ext uri="{FF2B5EF4-FFF2-40B4-BE49-F238E27FC236}">
                <a16:creationId xmlns:a16="http://schemas.microsoft.com/office/drawing/2014/main" id="{EA0F557A-2542-AEB2-BE10-8F7F1C4C26A3}"/>
              </a:ext>
            </a:extLst>
          </p:cNvPr>
          <p:cNvPicPr>
            <a:picLocks noChangeAspect="1"/>
          </p:cNvPicPr>
          <p:nvPr/>
        </p:nvPicPr>
        <p:blipFill>
          <a:blip r:embed="rId3">
            <a:extLst>
              <a:ext uri="{28A0092B-C50C-407E-A947-70E740481C1C}">
                <a14:useLocalDpi xmlns:a14="http://schemas.microsoft.com/office/drawing/2010/main" val="0"/>
              </a:ext>
            </a:extLst>
          </a:blip>
          <a:srcRect l="6205" t="6951" r="5923"/>
          <a:stretch/>
        </p:blipFill>
        <p:spPr>
          <a:xfrm>
            <a:off x="6096000" y="1927550"/>
            <a:ext cx="5586985" cy="3549706"/>
          </a:xfrm>
          <a:prstGeom prst="rect">
            <a:avLst/>
          </a:prstGeom>
        </p:spPr>
      </p:pic>
    </p:spTree>
    <p:extLst>
      <p:ext uri="{BB962C8B-B14F-4D97-AF65-F5344CB8AC3E}">
        <p14:creationId xmlns:p14="http://schemas.microsoft.com/office/powerpoint/2010/main" val="298385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5B23-4914-728F-9FC8-DF7D9FE6384A}"/>
              </a:ext>
            </a:extLst>
          </p:cNvPr>
          <p:cNvSpPr>
            <a:spLocks noGrp="1"/>
          </p:cNvSpPr>
          <p:nvPr>
            <p:ph type="title"/>
          </p:nvPr>
        </p:nvSpPr>
        <p:spPr/>
        <p:txBody>
          <a:bodyPr/>
          <a:lstStyle/>
          <a:p>
            <a:r>
              <a:rPr lang="en-US" dirty="0"/>
              <a:t>Results: Agent vs Agent</a:t>
            </a:r>
          </a:p>
        </p:txBody>
      </p:sp>
      <p:pic>
        <p:nvPicPr>
          <p:cNvPr id="3" name="Picture 2" descr="A white rectangular object with black text&#10;&#10;Description automatically generated">
            <a:extLst>
              <a:ext uri="{FF2B5EF4-FFF2-40B4-BE49-F238E27FC236}">
                <a16:creationId xmlns:a16="http://schemas.microsoft.com/office/drawing/2014/main" id="{2A5929AA-B337-7228-2012-92E81081AE01}"/>
              </a:ext>
            </a:extLst>
          </p:cNvPr>
          <p:cNvPicPr>
            <a:picLocks noChangeAspect="1"/>
          </p:cNvPicPr>
          <p:nvPr/>
        </p:nvPicPr>
        <p:blipFill>
          <a:blip r:embed="rId2"/>
          <a:stretch>
            <a:fillRect/>
          </a:stretch>
        </p:blipFill>
        <p:spPr>
          <a:xfrm>
            <a:off x="1475565" y="2730931"/>
            <a:ext cx="9255816" cy="2492099"/>
          </a:xfrm>
          <a:prstGeom prst="rect">
            <a:avLst/>
          </a:prstGeom>
        </p:spPr>
      </p:pic>
    </p:spTree>
    <p:extLst>
      <p:ext uri="{BB962C8B-B14F-4D97-AF65-F5344CB8AC3E}">
        <p14:creationId xmlns:p14="http://schemas.microsoft.com/office/powerpoint/2010/main" val="695314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docProps/app.xml><?xml version="1.0" encoding="utf-8"?>
<Properties xmlns="http://schemas.openxmlformats.org/officeDocument/2006/extended-properties" xmlns:vt="http://schemas.openxmlformats.org/officeDocument/2006/docPropsVTypes">
  <TotalTime>2011</TotalTime>
  <Words>615</Words>
  <Application>Microsoft Macintosh PowerPoint</Application>
  <PresentationFormat>Widescreen</PresentationFormat>
  <Paragraphs>70</Paragraphs>
  <Slides>11</Slides>
  <Notes>0</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Aptos</vt:lpstr>
      <vt:lpstr>Aptos Display</vt:lpstr>
      <vt:lpstr>Arial</vt:lpstr>
      <vt:lpstr>Calibri</vt:lpstr>
      <vt:lpstr>Cambria Math</vt:lpstr>
      <vt:lpstr>Courier New</vt:lpstr>
      <vt:lpstr>Tahoma</vt:lpstr>
      <vt:lpstr>Wingdings</vt:lpstr>
      <vt:lpstr>Office Theme</vt:lpstr>
      <vt:lpstr>EP Presentation Theme - Simple</vt:lpstr>
      <vt:lpstr>Playing Pong Using Multiple RL Algorithms</vt:lpstr>
      <vt:lpstr>Project overview:</vt:lpstr>
      <vt:lpstr>Environment</vt:lpstr>
      <vt:lpstr>Methods: Parameters &amp; Configuration</vt:lpstr>
      <vt:lpstr>Methods: Agent Features &amp; Training</vt:lpstr>
      <vt:lpstr>Methods: Agent vs Agent</vt:lpstr>
      <vt:lpstr>Results</vt:lpstr>
      <vt:lpstr>Results Cont.</vt:lpstr>
      <vt:lpstr>Results: Agent vs Agent</vt:lpstr>
      <vt:lpstr>Future Research</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Kate Hornbeck</dc:creator>
  <cp:lastModifiedBy>Microsoft Office User</cp:lastModifiedBy>
  <cp:revision>22</cp:revision>
  <dcterms:created xsi:type="dcterms:W3CDTF">2024-12-04T02:20:38Z</dcterms:created>
  <dcterms:modified xsi:type="dcterms:W3CDTF">2024-12-06T23:38:24Z</dcterms:modified>
</cp:coreProperties>
</file>